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77438" autoAdjust="0"/>
  </p:normalViewPr>
  <p:slideViewPr>
    <p:cSldViewPr snapToGrid="0">
      <p:cViewPr varScale="1">
        <p:scale>
          <a:sx n="88" d="100"/>
          <a:sy n="88" d="100"/>
        </p:scale>
        <p:origin x="14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035BC-2EAF-445F-97C2-BA4D937F88DC}" type="datetimeFigureOut">
              <a:rPr lang="nb-NO" smtClean="0"/>
              <a:t>09.05.2023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6FF97-E9B2-4C18-AC31-3586E0B634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282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So what did our data collection consist of?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noProof="0" dirty="0"/>
              <a:t>Firstly – we get the user-perspective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noProof="0" dirty="0"/>
              <a:t>Dev, consultants, authorities, citizens..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noProof="0" dirty="0"/>
              <a:t>goals and struggles, time-consuming tasks…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noProof="0" dirty="0"/>
              <a:t>Secondly – strategic sample </a:t>
            </a:r>
            <a:r>
              <a:rPr lang="en-GB" noProof="0" dirty="0"/>
              <a:t>of 154 cases – answering users’ needs…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noProof="0" dirty="0"/>
              <a:t>Company background, and area of application…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6FF97-E9B2-4C18-AC31-3586E0B6346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7369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noProof="0" dirty="0"/>
              <a:t>Categories that fell outside our scope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noProof="0" dirty="0"/>
              <a:t>and deserves a special mention: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noProof="0" dirty="0"/>
              <a:t>outliers – </a:t>
            </a:r>
            <a:r>
              <a:rPr lang="en-GB" noProof="0" dirty="0" err="1"/>
              <a:t>powergrids</a:t>
            </a:r>
            <a:r>
              <a:rPr lang="en-GB" noProof="0" dirty="0"/>
              <a:t>, </a:t>
            </a:r>
            <a:r>
              <a:rPr lang="en-GB" noProof="0" dirty="0" err="1"/>
              <a:t>snowbrushers</a:t>
            </a:r>
            <a:r>
              <a:rPr lang="en-GB" noProof="0" dirty="0"/>
              <a:t> on cables, reuse marketplaces...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These are tools that wouldn’t exist ten years ago...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Had it not been the current pressure on being responsible and sustainable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noProof="0" dirty="0"/>
              <a:t>Customised modules </a:t>
            </a:r>
            <a:r>
              <a:rPr lang="en-GB" noProof="0" dirty="0"/>
              <a:t>– made because PPC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are not quick enough to address project specific case or complexity...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Made by consultants...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6FF97-E9B2-4C18-AC31-3586E0B63460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5984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Due to time restriction and sample size,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we are taking the cases on face value…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noProof="0" dirty="0"/>
              <a:t>We were geographically limited –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noProof="0" dirty="0"/>
              <a:t>Oslo centric:</a:t>
            </a:r>
            <a:r>
              <a:rPr lang="en-GB" noProof="0" dirty="0"/>
              <a:t> potentially proptech cases flying under the radar (NTNU is a great example!).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noProof="0" dirty="0"/>
              <a:t>(PPC)Company centric: </a:t>
            </a:r>
            <a:r>
              <a:rPr lang="en-GB" b="0" noProof="0" dirty="0"/>
              <a:t>one of our key findings are actually beyond our scope (customised modules).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noProof="0" dirty="0"/>
              <a:t>10 years timeframe </a:t>
            </a:r>
            <a:r>
              <a:rPr lang="en-GB" b="0" noProof="0" dirty="0"/>
              <a:t>poses limited perspective of what actually is!</a:t>
            </a:r>
            <a:endParaRPr lang="nb-NO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6FF97-E9B2-4C18-AC31-3586E0B6346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0082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So basically,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How we understand proptech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Is that directly responds to the core business practices in property dev.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Supposedly: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noProof="0" dirty="0"/>
              <a:t>RED Early stage: </a:t>
            </a:r>
            <a:r>
              <a:rPr lang="en-GB" noProof="0" dirty="0"/>
              <a:t>entrepreneurial/visionary part…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noProof="0" dirty="0"/>
              <a:t>BLACK late stage</a:t>
            </a:r>
            <a:r>
              <a:rPr lang="en-GB" noProof="0" dirty="0"/>
              <a:t>: important decisions already made =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Hence, limited opportunities in affecting built environment.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6FF97-E9B2-4C18-AC31-3586E0B6346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5611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noProof="0" dirty="0"/>
              <a:t>So, basically when 85% of all PPC </a:t>
            </a:r>
            <a:r>
              <a:rPr lang="en-GB" noProof="0" dirty="0"/>
              <a:t>in one way or the other in the later stages,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We ask the question if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the allocation of the industry’s capacity and resources are well-placed?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There are many activities in the earlier stages requiring digital attention…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6FF97-E9B2-4C18-AC31-3586E0B6346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3666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From our study, we characterise 4 main categories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GB" noProof="0" dirty="0"/>
              <a:t>Then in the end, 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GB" noProof="0" dirty="0"/>
              <a:t>we do want to present two categories outside our scope....</a:t>
            </a:r>
          </a:p>
          <a:p>
            <a:pPr marL="685800" lvl="1" indent="-228600">
              <a:buFont typeface="+mj-lt"/>
              <a:buAutoNum type="arabicPeriod"/>
            </a:pPr>
            <a:endParaRPr lang="en-GB" noProof="0" dirty="0"/>
          </a:p>
          <a:p>
            <a:pPr marL="0" lvl="0" indent="0">
              <a:buFont typeface="+mj-lt"/>
              <a:buNone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6FF97-E9B2-4C18-AC31-3586E0B63460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2750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So, what are the tendencies in the market majority?</a:t>
            </a:r>
          </a:p>
          <a:p>
            <a:r>
              <a:rPr lang="en-GB" noProof="0" dirty="0"/>
              <a:t>Well, you have everything from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noProof="0" dirty="0"/>
              <a:t>SVENN </a:t>
            </a:r>
            <a:r>
              <a:rPr lang="en-GB" noProof="0" dirty="0"/>
              <a:t>– automating/simplifying documentation for craftsmen!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noProof="0" dirty="0"/>
              <a:t>MARKETER </a:t>
            </a:r>
            <a:r>
              <a:rPr lang="en-GB" noProof="0" dirty="0"/>
              <a:t>– reinventing online marketplace for house/CRE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noProof="0" dirty="0"/>
              <a:t>IMERSO</a:t>
            </a:r>
            <a:r>
              <a:rPr lang="en-GB" noProof="0" dirty="0"/>
              <a:t> – Digital twin/real time risk assessment…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noProof="0" dirty="0"/>
              <a:t>DEFIGO </a:t>
            </a:r>
            <a:r>
              <a:rPr lang="en-GB" noProof="0" dirty="0"/>
              <a:t>– SaaS - digital keys (not standardised yet)…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6FF97-E9B2-4C18-AC31-3586E0B6346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800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Pure FM/MOM is somewhat variations of the same proptech proposition: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The philosophy of every piece of office/home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noProof="0"/>
              <a:t>can be/</a:t>
            </a:r>
            <a:r>
              <a:rPr lang="en-GB" noProof="0"/>
              <a:t>Should </a:t>
            </a:r>
            <a:r>
              <a:rPr lang="en-GB" noProof="0" dirty="0"/>
              <a:t>be technologically </a:t>
            </a:r>
            <a:r>
              <a:rPr lang="en-GB" noProof="0" dirty="0" err="1"/>
              <a:t>fueled</a:t>
            </a:r>
            <a:r>
              <a:rPr lang="en-GB" noProof="0" dirty="0"/>
              <a:t>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noProof="0" dirty="0"/>
              <a:t>SOUNDSENSING </a:t>
            </a:r>
            <a:r>
              <a:rPr lang="en-GB" noProof="0" dirty="0"/>
              <a:t>– digital error testing through sound...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noProof="0" dirty="0"/>
              <a:t>DISR.TECH </a:t>
            </a:r>
            <a:r>
              <a:rPr lang="en-GB" noProof="0" dirty="0"/>
              <a:t>– digitally informed by sensor on doors, chairs, desks…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noProof="0" dirty="0"/>
              <a:t>UNLOC – </a:t>
            </a:r>
            <a:r>
              <a:rPr lang="en-GB" noProof="0" dirty="0"/>
              <a:t>digitalise the doorbell, keys...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noProof="0" dirty="0"/>
              <a:t>DEFIGO – </a:t>
            </a:r>
            <a:r>
              <a:rPr lang="en-GB" b="0" noProof="0" dirty="0"/>
              <a:t>digitalising doorbell</a:t>
            </a:r>
            <a:r>
              <a:rPr lang="en-GB" noProof="0" dirty="0"/>
              <a:t>/keys – part II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Roy on the countryside – smart gutters...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6FF97-E9B2-4C18-AC31-3586E0B63460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1626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HYBRIDS – this is some PPC answers both late AND early stage within same tool...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Feedback loop between late- to early stage..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There are a volume of FM data that are being repurposed to early stage proptech…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Reinforming neighbourhoods, property potential, future yield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noProof="0" dirty="0"/>
              <a:t>Why is this important for FM research?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noProof="0" dirty="0"/>
              <a:t>Well, it basically debunks the idea that early stage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noProof="0" dirty="0"/>
              <a:t>as the only one being visionary/entrepreneurial...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6FF97-E9B2-4C18-AC31-3586E0B63460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9679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/>
              <a:t>Two</a:t>
            </a:r>
            <a:r>
              <a:rPr lang="nb-NO" dirty="0"/>
              <a:t> dominant </a:t>
            </a:r>
            <a:r>
              <a:rPr lang="nb-NO" dirty="0" err="1"/>
              <a:t>tendencies</a:t>
            </a:r>
            <a:r>
              <a:rPr lang="nb-NO" dirty="0"/>
              <a:t>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Not </a:t>
            </a:r>
            <a:r>
              <a:rPr lang="nb-NO" dirty="0" err="1"/>
              <a:t>important</a:t>
            </a:r>
            <a:r>
              <a:rPr lang="nb-NO" dirty="0"/>
              <a:t> for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conference</a:t>
            </a:r>
            <a:r>
              <a:rPr lang="nb-NO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6FF97-E9B2-4C18-AC31-3586E0B63460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369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B5A21-C70D-501F-7EB4-456C02C23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B869B6-61BB-2CD3-980B-482B90FFB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05EAA-0002-845A-7307-FB82A1B7C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02FB-B15A-4ADA-B731-F62D0017F612}" type="datetimeFigureOut">
              <a:rPr lang="nb-NO" smtClean="0"/>
              <a:t>09.05.2023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3A98D-A525-7B92-46D3-8A8EE68B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AF4B9-268D-C6D5-3163-68C83AAE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6E2A-3AA7-46B6-97E2-D509C52A75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677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5E997-E1AB-9B58-16F0-C0FC5E5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6A880-90A0-8982-65DF-866BF09F2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7BD63-CF62-9A0D-8563-3DF4520A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02FB-B15A-4ADA-B731-F62D0017F612}" type="datetimeFigureOut">
              <a:rPr lang="nb-NO" smtClean="0"/>
              <a:t>09.05.2023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82C33-E882-278D-97D8-24DD0F7DD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0FA14-A40F-BB57-DDA4-CB773E496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6E2A-3AA7-46B6-97E2-D509C52A75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3870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33291F-7D39-D192-789E-6EA2F17C9D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C62C22-452C-65AF-1813-7D54E1C62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745A3-C469-B4FE-4BBF-893F35E04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02FB-B15A-4ADA-B731-F62D0017F612}" type="datetimeFigureOut">
              <a:rPr lang="nb-NO" smtClean="0"/>
              <a:t>09.05.2023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96847-C3E5-F474-8A0C-47C790F7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6360A-8CF4-F025-C4CD-6256437A9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6E2A-3AA7-46B6-97E2-D509C52A75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393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089C9-98BA-6B38-761D-F137B3A1A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B279E-DE4C-F286-1693-935F7974D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CA23C-1586-9BAF-BC90-F362DFED3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02FB-B15A-4ADA-B731-F62D0017F612}" type="datetimeFigureOut">
              <a:rPr lang="nb-NO" smtClean="0"/>
              <a:t>09.05.2023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902C4-6D7F-9CC6-5D10-490497AC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DFC99-F21A-3E04-716D-09B0CB640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6E2A-3AA7-46B6-97E2-D509C52A75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312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B9F9F-7836-70A0-8729-7DB4A468F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EF53D-CD29-D99F-58CE-43AC07AF0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19D9E-B290-DD74-2901-69A73AAB8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02FB-B15A-4ADA-B731-F62D0017F612}" type="datetimeFigureOut">
              <a:rPr lang="nb-NO" smtClean="0"/>
              <a:t>09.05.2023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DD419-5BA6-B9C0-C5C3-8608DC32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64E27-E33B-6D79-7902-4FE0F33A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6E2A-3AA7-46B6-97E2-D509C52A75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0695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29E8A-D642-6C54-44D1-43632CCBC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AD676-8F8E-080F-4C6C-85B252ED3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9E105-D7AD-D2BE-9FAA-07D0B4387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95705-DF12-5693-2DCF-7C520CE5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02FB-B15A-4ADA-B731-F62D0017F612}" type="datetimeFigureOut">
              <a:rPr lang="nb-NO" smtClean="0"/>
              <a:t>09.05.2023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42786-DE60-C6EE-C531-DB9FE393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2BEE9-48F1-68CA-E872-35D5BD10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6E2A-3AA7-46B6-97E2-D509C52A75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41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6C1E8-96A8-9FA6-2ACA-262B0A45B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FE3E9-6D98-60AC-3EC8-DE7ED07D2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294BF-4350-1F53-28E4-F920733EE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916C38-3DCB-5535-FE6A-90E024560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B2754-A5F0-C9B3-05ED-CAF5D9B3C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2C549E-4740-5951-BA34-7CFE79DD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02FB-B15A-4ADA-B731-F62D0017F612}" type="datetimeFigureOut">
              <a:rPr lang="nb-NO" smtClean="0"/>
              <a:t>09.05.2023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EBA142-8EB3-D94D-C305-4B97A897A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6CFE0D-02FD-EB22-2FC4-6B1CD6A0E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6E2A-3AA7-46B6-97E2-D509C52A75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173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D2589-CBEC-8E4E-F482-68AA48013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A3E075-0C7B-7F97-F6F3-E25D6A36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02FB-B15A-4ADA-B731-F62D0017F612}" type="datetimeFigureOut">
              <a:rPr lang="nb-NO" smtClean="0"/>
              <a:t>09.05.2023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7C8B04-6919-D003-947A-10F90FFA9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295CA-70AA-70E3-D763-99353EC3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6E2A-3AA7-46B6-97E2-D509C52A75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6068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508833-547B-18A5-3FE0-24706CD3D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02FB-B15A-4ADA-B731-F62D0017F612}" type="datetimeFigureOut">
              <a:rPr lang="nb-NO" smtClean="0"/>
              <a:t>09.05.2023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7004A-18F8-1D6A-DA11-432922814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7269B-F3EE-3A78-40D4-3F935EE4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6E2A-3AA7-46B6-97E2-D509C52A75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896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9D964-3A34-0CE3-3989-6D774CBA4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42945-A576-DD98-7320-03C1BB6D1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20B0E-EF4C-998D-B58C-DF4A22EE0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DDB79-E34F-911B-13CF-C1708DA9A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02FB-B15A-4ADA-B731-F62D0017F612}" type="datetimeFigureOut">
              <a:rPr lang="nb-NO" smtClean="0"/>
              <a:t>09.05.2023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BAC11-2DC3-3F7F-3C83-8700169C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7EE39-7D92-A502-FCC9-D74FBF30D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6E2A-3AA7-46B6-97E2-D509C52A75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8946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1A631-2259-D6AA-4278-F711EB994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A307CA-5667-49A6-EA6A-F5BE652971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992E9-D04A-FDD2-F538-646664D2B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31F99-1417-C0FB-6B84-9C261F9A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02FB-B15A-4ADA-B731-F62D0017F612}" type="datetimeFigureOut">
              <a:rPr lang="nb-NO" smtClean="0"/>
              <a:t>09.05.2023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82BDB-1487-3A2A-77F0-F4889B0D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173EC-0164-6FB3-AB77-0B23A670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6E2A-3AA7-46B6-97E2-D509C52A75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591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3C910B-99D9-3E39-64D9-E962AE9CF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B7230-AB4B-69E1-AB9B-5237BDD91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E91F3-BDB1-FC4C-D306-76BAF5687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F02FB-B15A-4ADA-B731-F62D0017F612}" type="datetimeFigureOut">
              <a:rPr lang="nb-NO" smtClean="0"/>
              <a:t>09.05.2023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B53F6-A419-4E95-16CC-2D31BF8B1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E3329-A1B5-2CD0-D3C0-193F5B93D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A6E2A-3AA7-46B6-97E2-D509C52A75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385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09E9-AD94-6CA7-B267-4CE0E94DF3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FCB38-7A80-DB99-F23B-47D8B81FD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A3C33E5-9854-2AB6-1092-388A076F7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72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9F7A-8624-31A8-B814-5CD7605D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Content Placeholder 6" descr="A picture containing text, screenshot, font, document&#10;&#10;Description automatically generated">
            <a:extLst>
              <a:ext uri="{FF2B5EF4-FFF2-40B4-BE49-F238E27FC236}">
                <a16:creationId xmlns:a16="http://schemas.microsoft.com/office/drawing/2014/main" id="{B3613C2C-9D46-B42B-93DA-7BD9EC44E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781"/>
          </a:xfrm>
        </p:spPr>
      </p:pic>
    </p:spTree>
    <p:extLst>
      <p:ext uri="{BB962C8B-B14F-4D97-AF65-F5344CB8AC3E}">
        <p14:creationId xmlns:p14="http://schemas.microsoft.com/office/powerpoint/2010/main" val="3026594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9F7A-8624-31A8-B814-5CD7605D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Content Placeholder 6" descr="A picture containing text, screenshot, website, online advertising&#10;&#10;Description automatically generated">
            <a:extLst>
              <a:ext uri="{FF2B5EF4-FFF2-40B4-BE49-F238E27FC236}">
                <a16:creationId xmlns:a16="http://schemas.microsoft.com/office/drawing/2014/main" id="{8559A03A-4604-4BF2-A71E-C79029A5B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781"/>
          </a:xfrm>
        </p:spPr>
      </p:pic>
    </p:spTree>
    <p:extLst>
      <p:ext uri="{BB962C8B-B14F-4D97-AF65-F5344CB8AC3E}">
        <p14:creationId xmlns:p14="http://schemas.microsoft.com/office/powerpoint/2010/main" val="2636253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9F7A-8624-31A8-B814-5CD7605D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Content Placeholder 4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578844AB-1C59-550A-74D3-74F6E14E7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781"/>
          </a:xfrm>
        </p:spPr>
      </p:pic>
    </p:spTree>
    <p:extLst>
      <p:ext uri="{BB962C8B-B14F-4D97-AF65-F5344CB8AC3E}">
        <p14:creationId xmlns:p14="http://schemas.microsoft.com/office/powerpoint/2010/main" val="1849604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9F7A-8624-31A8-B814-5CD7605D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Content Placeholder 4" descr="A picture containing text, screenshot, software, design&#10;&#10;Description automatically generated">
            <a:extLst>
              <a:ext uri="{FF2B5EF4-FFF2-40B4-BE49-F238E27FC236}">
                <a16:creationId xmlns:a16="http://schemas.microsoft.com/office/drawing/2014/main" id="{CFA0BEDA-E0D9-2467-6E31-84DF78D33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781"/>
          </a:xfrm>
        </p:spPr>
      </p:pic>
    </p:spTree>
    <p:extLst>
      <p:ext uri="{BB962C8B-B14F-4D97-AF65-F5344CB8AC3E}">
        <p14:creationId xmlns:p14="http://schemas.microsoft.com/office/powerpoint/2010/main" val="199841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9F7A-8624-31A8-B814-5CD7605D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4A7CE7E-79E1-153A-8896-701EFBD15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781"/>
          </a:xfrm>
        </p:spPr>
      </p:pic>
    </p:spTree>
    <p:extLst>
      <p:ext uri="{BB962C8B-B14F-4D97-AF65-F5344CB8AC3E}">
        <p14:creationId xmlns:p14="http://schemas.microsoft.com/office/powerpoint/2010/main" val="1902775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9F7A-8624-31A8-B814-5CD7605D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Content Placeholder 4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C6CA784C-F215-4527-0AF4-19BFDD070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781"/>
          </a:xfrm>
        </p:spPr>
      </p:pic>
    </p:spTree>
    <p:extLst>
      <p:ext uri="{BB962C8B-B14F-4D97-AF65-F5344CB8AC3E}">
        <p14:creationId xmlns:p14="http://schemas.microsoft.com/office/powerpoint/2010/main" val="3410634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9F7A-8624-31A8-B814-5CD7605D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Content Placeholder 4" descr="A picture containing text, poster&#10;&#10;Description automatically generated">
            <a:extLst>
              <a:ext uri="{FF2B5EF4-FFF2-40B4-BE49-F238E27FC236}">
                <a16:creationId xmlns:a16="http://schemas.microsoft.com/office/drawing/2014/main" id="{0707EA40-5D6A-D7AF-9A8B-6C03ED6BD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781"/>
          </a:xfrm>
        </p:spPr>
      </p:pic>
    </p:spTree>
    <p:extLst>
      <p:ext uri="{BB962C8B-B14F-4D97-AF65-F5344CB8AC3E}">
        <p14:creationId xmlns:p14="http://schemas.microsoft.com/office/powerpoint/2010/main" val="451151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9F7A-8624-31A8-B814-5CD7605D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Content Placeholder 4" descr="A group of people with qr code&#10;&#10;Description automatically generated with low confidence">
            <a:extLst>
              <a:ext uri="{FF2B5EF4-FFF2-40B4-BE49-F238E27FC236}">
                <a16:creationId xmlns:a16="http://schemas.microsoft.com/office/drawing/2014/main" id="{F37ACCBB-F99D-53E9-ECD2-539BA95F9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781"/>
          </a:xfrm>
        </p:spPr>
      </p:pic>
    </p:spTree>
    <p:extLst>
      <p:ext uri="{BB962C8B-B14F-4D97-AF65-F5344CB8AC3E}">
        <p14:creationId xmlns:p14="http://schemas.microsoft.com/office/powerpoint/2010/main" val="420658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09E9-AD94-6CA7-B267-4CE0E94DF3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FCB38-7A80-DB99-F23B-47D8B81FD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60B94E44-C23C-486C-262B-0FEA80276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22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09E9-AD94-6CA7-B267-4CE0E94DF3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FCB38-7A80-DB99-F23B-47D8B81FD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0699946A-FD8D-59C6-9C0D-10B4C3EB2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6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09E9-AD94-6CA7-B267-4CE0E94DF3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FCB38-7A80-DB99-F23B-47D8B81FD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927721-EFA1-76E4-F996-3C5CD9569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71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9F7A-8624-31A8-B814-5CD7605D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Content Placeholder 5" descr="A picture containing text, font, diagram, screenshot&#10;&#10;Description automatically generated">
            <a:extLst>
              <a:ext uri="{FF2B5EF4-FFF2-40B4-BE49-F238E27FC236}">
                <a16:creationId xmlns:a16="http://schemas.microsoft.com/office/drawing/2014/main" id="{65696893-5D72-FA0F-7DE4-E26ADF1C5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781"/>
          </a:xfrm>
        </p:spPr>
      </p:pic>
    </p:spTree>
    <p:extLst>
      <p:ext uri="{BB962C8B-B14F-4D97-AF65-F5344CB8AC3E}">
        <p14:creationId xmlns:p14="http://schemas.microsoft.com/office/powerpoint/2010/main" val="2976512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9F7A-8624-31A8-B814-5CD7605D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Content Placeholder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1EBE8DB-1158-A1C5-99A7-F809A31E4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781"/>
          </a:xfrm>
        </p:spPr>
      </p:pic>
    </p:spTree>
    <p:extLst>
      <p:ext uri="{BB962C8B-B14F-4D97-AF65-F5344CB8AC3E}">
        <p14:creationId xmlns:p14="http://schemas.microsoft.com/office/powerpoint/2010/main" val="360606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9F7A-8624-31A8-B814-5CD7605D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Content Placeholder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FA2D3E16-0E0E-5CA7-A6BC-004FEFB8C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781"/>
          </a:xfrm>
        </p:spPr>
      </p:pic>
    </p:spTree>
    <p:extLst>
      <p:ext uri="{BB962C8B-B14F-4D97-AF65-F5344CB8AC3E}">
        <p14:creationId xmlns:p14="http://schemas.microsoft.com/office/powerpoint/2010/main" val="3912066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9F7A-8624-31A8-B814-5CD7605D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Content Placeholder 5" descr="A picture containing text, font, screenshot, diagram&#10;&#10;Description automatically generated">
            <a:extLst>
              <a:ext uri="{FF2B5EF4-FFF2-40B4-BE49-F238E27FC236}">
                <a16:creationId xmlns:a16="http://schemas.microsoft.com/office/drawing/2014/main" id="{4B47186A-1A1B-5A69-A347-728EC17A1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167" cy="6858000"/>
          </a:xfrm>
        </p:spPr>
      </p:pic>
    </p:spTree>
    <p:extLst>
      <p:ext uri="{BB962C8B-B14F-4D97-AF65-F5344CB8AC3E}">
        <p14:creationId xmlns:p14="http://schemas.microsoft.com/office/powerpoint/2010/main" val="1929445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9F7A-8624-31A8-B814-5CD7605D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F8AF6BC-6DD5-51A6-CDBA-46D0965F8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781"/>
          </a:xfrm>
        </p:spPr>
      </p:pic>
    </p:spTree>
    <p:extLst>
      <p:ext uri="{BB962C8B-B14F-4D97-AF65-F5344CB8AC3E}">
        <p14:creationId xmlns:p14="http://schemas.microsoft.com/office/powerpoint/2010/main" val="2572966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2052</TotalTime>
  <Words>538</Words>
  <Application>Microsoft Office PowerPoint</Application>
  <PresentationFormat>Widescreen</PresentationFormat>
  <Paragraphs>75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 Phan</dc:creator>
  <cp:lastModifiedBy>Tin Phan</cp:lastModifiedBy>
  <cp:revision>7</cp:revision>
  <dcterms:created xsi:type="dcterms:W3CDTF">2023-05-05T00:18:00Z</dcterms:created>
  <dcterms:modified xsi:type="dcterms:W3CDTF">2023-05-08T23:58:04Z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484126-3486-41a9-802e-7f1e2277276c_Enabled">
    <vt:lpwstr>true</vt:lpwstr>
  </property>
  <property fmtid="{D5CDD505-2E9C-101B-9397-08002B2CF9AE}" pid="3" name="MSIP_Label_d0484126-3486-41a9-802e-7f1e2277276c_SetDate">
    <vt:lpwstr>2023-05-05T00:22:08Z</vt:lpwstr>
  </property>
  <property fmtid="{D5CDD505-2E9C-101B-9397-08002B2CF9AE}" pid="4" name="MSIP_Label_d0484126-3486-41a9-802e-7f1e2277276c_Method">
    <vt:lpwstr>Standard</vt:lpwstr>
  </property>
  <property fmtid="{D5CDD505-2E9C-101B-9397-08002B2CF9AE}" pid="5" name="MSIP_Label_d0484126-3486-41a9-802e-7f1e2277276c_Name">
    <vt:lpwstr>d0484126-3486-41a9-802e-7f1e2277276c</vt:lpwstr>
  </property>
  <property fmtid="{D5CDD505-2E9C-101B-9397-08002B2CF9AE}" pid="6" name="MSIP_Label_d0484126-3486-41a9-802e-7f1e2277276c_SiteId">
    <vt:lpwstr>eec01f8e-737f-43e3-9ed5-f8a59913bd82</vt:lpwstr>
  </property>
  <property fmtid="{D5CDD505-2E9C-101B-9397-08002B2CF9AE}" pid="7" name="MSIP_Label_d0484126-3486-41a9-802e-7f1e2277276c_ActionId">
    <vt:lpwstr>555d58fa-e837-4cdc-be2b-ff7b5a6d6f72</vt:lpwstr>
  </property>
  <property fmtid="{D5CDD505-2E9C-101B-9397-08002B2CF9AE}" pid="8" name="MSIP_Label_d0484126-3486-41a9-802e-7f1e2277276c_ContentBits">
    <vt:lpwstr>0</vt:lpwstr>
  </property>
</Properties>
</file>